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50"/>
  </p:notesMasterIdLst>
  <p:sldIdLst>
    <p:sldId id="256" r:id="rId2"/>
    <p:sldId id="298" r:id="rId3"/>
    <p:sldId id="257" r:id="rId4"/>
    <p:sldId id="301" r:id="rId5"/>
    <p:sldId id="270" r:id="rId6"/>
    <p:sldId id="299" r:id="rId7"/>
    <p:sldId id="302" r:id="rId8"/>
    <p:sldId id="303" r:id="rId9"/>
    <p:sldId id="304" r:id="rId10"/>
    <p:sldId id="300" r:id="rId11"/>
    <p:sldId id="306" r:id="rId12"/>
    <p:sldId id="307" r:id="rId13"/>
    <p:sldId id="305" r:id="rId14"/>
    <p:sldId id="295" r:id="rId15"/>
    <p:sldId id="308" r:id="rId16"/>
    <p:sldId id="258" r:id="rId17"/>
    <p:sldId id="259" r:id="rId18"/>
    <p:sldId id="260" r:id="rId19"/>
    <p:sldId id="266" r:id="rId20"/>
    <p:sldId id="261" r:id="rId21"/>
    <p:sldId id="262" r:id="rId22"/>
    <p:sldId id="263" r:id="rId23"/>
    <p:sldId id="264" r:id="rId24"/>
    <p:sldId id="265" r:id="rId25"/>
    <p:sldId id="267" r:id="rId26"/>
    <p:sldId id="268" r:id="rId27"/>
    <p:sldId id="269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7" r:id="rId44"/>
    <p:sldId id="288" r:id="rId45"/>
    <p:sldId id="289" r:id="rId46"/>
    <p:sldId id="290" r:id="rId47"/>
    <p:sldId id="292" r:id="rId48"/>
    <p:sldId id="296" r:id="rId4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rge_Dantzig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Interior_point_method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02a7f3b3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02a7f3b3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02a7f3b3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02a7f3b3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02a7f3b3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02a7f3b3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02a7f3b3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02a7f3b3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01589792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01589792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d1705632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8d1705632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ff59b51c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ff59b51c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A convex polytope is sometimes defined as the intersection of a set of half-spaces.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polygon is a 2-dimensional figure with flat 1-D sides such as a triangle.</a:t>
            </a:r>
            <a:endParaRPr sz="115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polyhedron is a 3-dimensional object with flat 2-D faces such as a cube.</a:t>
            </a:r>
            <a:endParaRPr sz="115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polytype is a N-dimensional object that has “flat” (N-1) dimensional “edges”. Thus polygons and polyhedrons are both polytypes.</a:t>
            </a:r>
            <a:endParaRPr sz="115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theory of systems of linear inequalities</a:t>
            </a:r>
            <a:endParaRPr sz="115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0158979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90158979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02a7f3b3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02a7f3b3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01589792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01589792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5004f55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5004f55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ff59b51c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8ff59b51c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01b4a58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01b4a586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01b4a586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01b4a586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CLS تحت یک شرایط خاص حل بسته داره.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همینطور مسئله least norm هم حل بسته داره.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01b4a586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01b4a586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مسئله شبیه‌ به Spline interpolation هست.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01b4a586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01b4a586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01b4a586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01b4a586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01b4a586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01b4a586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LP c QP c QCQP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01b4a586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01b4a586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01b4a586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01b4a586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Set a Cone?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Cone is a Convex cone?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01b4a586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901b4a586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01589792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01589792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01b4a586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01b4a586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متغیر t همواره مثبت است.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2a7f3a3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02a7f3a3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متغیر t همواره مثبت است.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02a7f3b3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902a7f3b3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02a7f3b3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902a7f3b3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02a7f3b3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902a7f3b3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اپسیلون آی: ی بیضی هست که مرکزش ai  هست محورهاش بردارهای ویژه Pi ها هستن.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اگر Pi برابر با صفر باشه یعنی ai کاملاً شناخته شده هست.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SLIDES_API5929634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SLIDES_API5929634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فرض شده که ai ها برداری از متغیرهای تصادفی گوسی هستند که  مستقل ااز هم هستند.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میانگین aiبار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واریانس sigma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2a7f3b3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2a7f3b3a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SLIDES_API592963418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SLIDES_API592963418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64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SLIDES_API592963418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SLIDES_API592963418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ff59b51c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ff59b51c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050" dirty="0">
                <a:solidFill>
                  <a:srgbClr val="202122"/>
                </a:solidFill>
                <a:highlight>
                  <a:srgbClr val="FFFFFF"/>
                </a:highlight>
              </a:rPr>
              <a:t>دانتزیگ و فان</a:t>
            </a:r>
            <a:r>
              <a:rPr lang="fa-IR" sz="1050" baseline="0" dirty="0">
                <a:solidFill>
                  <a:srgbClr val="202122"/>
                </a:solidFill>
                <a:highlight>
                  <a:srgbClr val="FFFFFF"/>
                </a:highlight>
              </a:rPr>
              <a:t> نویمن.</a:t>
            </a:r>
            <a:endParaRPr sz="105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Building on his results on matrix games and on his model of an expanding economy, </a:t>
            </a:r>
            <a:endParaRPr sz="105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when </a:t>
            </a:r>
            <a:r>
              <a:rPr lang="en" sz="1050" dirty="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George Dantzig</a:t>
            </a: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 described his work in a few minutes. von Neumann invented the theory of duality in linear programming</a:t>
            </a:r>
            <a:endParaRPr sz="105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Von Neumann's algorithm was the first </a:t>
            </a:r>
            <a:r>
              <a:rPr lang="en" sz="1050" dirty="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interior point method</a:t>
            </a:r>
            <a:r>
              <a:rPr lang="en" sz="1050" dirty="0">
                <a:solidFill>
                  <a:srgbClr val="202122"/>
                </a:solidFill>
                <a:highlight>
                  <a:srgbClr val="FFFFFF"/>
                </a:highlight>
              </a:rPr>
              <a:t> of linear programming.</a:t>
            </a:r>
            <a:endParaRPr sz="105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0158979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0158979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01589792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01589792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01589792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01589792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شهود دو بعدی ما در ابعاد بالا هم جواب میده و با ریاضیات سازگار هست.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02a7f3b3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02a7f3b3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292970">
            <a:off x="-391524" y="2996425"/>
            <a:ext cx="2921000" cy="283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499374" y="1459538"/>
            <a:ext cx="5522026" cy="22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393896" y="1632118"/>
            <a:ext cx="7425118" cy="939632"/>
          </a:xfrm>
          <a:prstGeom prst="rect">
            <a:avLst/>
          </a:prstGeom>
          <a:noFill/>
          <a:ln>
            <a:noFill/>
          </a:ln>
          <a:effectLst>
            <a:outerShdw blurRad="85725" dist="28575" dir="5400000" algn="bl" rotWithShape="0">
              <a:srgbClr val="000000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020" dirty="0">
                <a:solidFill>
                  <a:srgbClr val="FF9B4F"/>
                </a:solidFill>
              </a:rPr>
              <a:t>Robust FDRL for optimal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020" dirty="0">
                <a:solidFill>
                  <a:srgbClr val="FF9B4F"/>
                </a:solidFill>
              </a:rPr>
              <a:t>	control in multiple VPP</a:t>
            </a:r>
            <a:endParaRPr sz="4020" dirty="0">
              <a:solidFill>
                <a:srgbClr val="FF9B4F"/>
              </a:solidFill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406173" y="2797169"/>
            <a:ext cx="42720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 dirty="0">
                <a:solidFill>
                  <a:srgbClr val="666666"/>
                </a:solidFill>
              </a:rPr>
              <a:t>Presented by: Mohammad Mashreghi</a:t>
            </a:r>
            <a:endParaRPr sz="192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5499374" y="1459538"/>
            <a:ext cx="5522026" cy="22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  <a:effectLst>
            <a:outerShdw blurRad="128588" dist="19050" dir="5100000" algn="bl" rotWithShape="0">
              <a:srgbClr val="000000">
                <a:alpha val="23000"/>
              </a:srgbClr>
            </a:outerShdw>
            <a:reflection stA="8000" endPos="14000" dist="9525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55"/>
              </a:buClr>
              <a:buSzPts val="2800"/>
              <a:buNone/>
              <a:defRPr>
                <a:solidFill>
                  <a:srgbClr val="FFC35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 flipH="1">
            <a:off x="70925" y="902250"/>
            <a:ext cx="7555800" cy="9000"/>
          </a:xfrm>
          <a:prstGeom prst="straightConnector1">
            <a:avLst/>
          </a:prstGeom>
          <a:noFill/>
          <a:ln w="9525" cap="flat" cmpd="sng">
            <a:solidFill>
              <a:srgbClr val="FE484E"/>
            </a:solidFill>
            <a:prstDash val="solid"/>
            <a:round/>
            <a:headEnd type="none" w="med" len="med"/>
            <a:tailEnd type="none" w="med" len="med"/>
          </a:ln>
          <a:effectLst>
            <a:outerShdw blurRad="557213" dist="304800" algn="bl" rotWithShape="0">
              <a:srgbClr val="FE484E">
                <a:alpha val="22000"/>
              </a:srgbClr>
            </a:outerShdw>
            <a:reflection stA="47000" endPos="77000" fadeDir="5400012" sy="-100000" algn="bl" rotWithShape="0"/>
          </a:effectLst>
        </p:spPr>
      </p:cxn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8275" y="503900"/>
            <a:ext cx="265575" cy="2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8000" y="3591450"/>
            <a:ext cx="1600899" cy="155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  <a:effectLst>
            <a:outerShdw blurRad="128588" dist="19050" dir="5100000" algn="bl" rotWithShape="0">
              <a:srgbClr val="000000">
                <a:alpha val="23000"/>
              </a:srgbClr>
            </a:outerShdw>
            <a:reflection stA="8000" endPos="14000" dist="9525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55"/>
              </a:buClr>
              <a:buSzPts val="2800"/>
              <a:buNone/>
              <a:defRPr>
                <a:solidFill>
                  <a:srgbClr val="FFC35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 rot="10800000" flipH="1">
            <a:off x="70925" y="902250"/>
            <a:ext cx="8924400" cy="9000"/>
          </a:xfrm>
          <a:prstGeom prst="straightConnector1">
            <a:avLst/>
          </a:prstGeom>
          <a:noFill/>
          <a:ln w="9525" cap="flat" cmpd="sng">
            <a:solidFill>
              <a:srgbClr val="FE484E"/>
            </a:solidFill>
            <a:prstDash val="solid"/>
            <a:round/>
            <a:headEnd type="none" w="med" len="med"/>
            <a:tailEnd type="none" w="med" len="med"/>
          </a:ln>
          <a:effectLst>
            <a:outerShdw blurRad="557213" dist="304800" algn="bl" rotWithShape="0">
              <a:srgbClr val="FE484E">
                <a:alpha val="22000"/>
              </a:srgbClr>
            </a:outerShdw>
            <a:reflection stA="47000" endPos="77000" fadeDir="5400012" sy="-100000" algn="bl" rotWithShape="0"/>
          </a:effectLst>
        </p:spPr>
      </p:cxnSp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8275" y="503900"/>
            <a:ext cx="265575" cy="2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  <a:effectLst>
            <a:outerShdw blurRad="128588" dist="19050" dir="5100000" algn="bl" rotWithShape="0">
              <a:srgbClr val="000000">
                <a:alpha val="23000"/>
              </a:srgbClr>
            </a:outerShdw>
            <a:reflection stA="8000" endPos="14000" dist="9525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55"/>
              </a:buClr>
              <a:buSzPts val="2800"/>
              <a:buNone/>
              <a:defRPr>
                <a:solidFill>
                  <a:srgbClr val="FFC35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 rot="10800000" flipH="1">
            <a:off x="70925" y="902250"/>
            <a:ext cx="8924400" cy="9000"/>
          </a:xfrm>
          <a:prstGeom prst="straightConnector1">
            <a:avLst/>
          </a:prstGeom>
          <a:noFill/>
          <a:ln w="9525" cap="flat" cmpd="sng">
            <a:solidFill>
              <a:srgbClr val="FE484E"/>
            </a:solidFill>
            <a:prstDash val="solid"/>
            <a:round/>
            <a:headEnd type="none" w="med" len="med"/>
            <a:tailEnd type="none" w="med" len="med"/>
          </a:ln>
          <a:effectLst>
            <a:outerShdw blurRad="557213" dist="304800" algn="bl" rotWithShape="0">
              <a:srgbClr val="FE484E">
                <a:alpha val="22000"/>
              </a:srgbClr>
            </a:outerShdw>
            <a:reflection stA="47000" endPos="77000" fadeDir="5400012" sy="-100000" algn="bl" rotWithShape="0"/>
          </a:effectLst>
        </p:spPr>
      </p:cxn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208275" y="503900"/>
            <a:ext cx="265575" cy="2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3425" y="2311650"/>
            <a:ext cx="2921000" cy="283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292970">
            <a:off x="-391524" y="2996425"/>
            <a:ext cx="2921000" cy="283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945475" y="462975"/>
            <a:ext cx="42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5499374" y="1459538"/>
            <a:ext cx="5522026" cy="22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1892026" y="1459538"/>
            <a:ext cx="5522026" cy="22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C79BE-3CEC-27E9-CD5D-AFE53677A3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91952-107C-B0AD-44B4-2D63411A1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90" y="1341206"/>
            <a:ext cx="4834713" cy="3322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A916A-2FCC-34B4-6776-D7E81D75138E}"/>
              </a:ext>
            </a:extLst>
          </p:cNvPr>
          <p:cNvSpPr txBox="1"/>
          <p:nvPr/>
        </p:nvSpPr>
        <p:spPr>
          <a:xfrm>
            <a:off x="2091070" y="326394"/>
            <a:ext cx="155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17774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C79BE-3CEC-27E9-CD5D-AFE53677A3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A916A-2FCC-34B4-6776-D7E81D75138E}"/>
              </a:ext>
            </a:extLst>
          </p:cNvPr>
          <p:cNvSpPr txBox="1"/>
          <p:nvPr/>
        </p:nvSpPr>
        <p:spPr>
          <a:xfrm>
            <a:off x="2091070" y="326394"/>
            <a:ext cx="155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4B5CF-45F3-0E09-0502-4C75D9EC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71" y="849614"/>
            <a:ext cx="3394115" cy="41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0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C79BE-3CEC-27E9-CD5D-AFE53677A3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A916A-2FCC-34B4-6776-D7E81D75138E}"/>
              </a:ext>
            </a:extLst>
          </p:cNvPr>
          <p:cNvSpPr txBox="1"/>
          <p:nvPr/>
        </p:nvSpPr>
        <p:spPr>
          <a:xfrm>
            <a:off x="2091070" y="326394"/>
            <a:ext cx="155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03653-C2D1-747F-A993-8211425D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04" y="0"/>
            <a:ext cx="4570833" cy="50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B5773-2385-4A82-032B-99D4D465F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1A264-9166-251C-D166-FA5F04325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t="4381" r="691"/>
          <a:stretch/>
        </p:blipFill>
        <p:spPr>
          <a:xfrm>
            <a:off x="1687032" y="382773"/>
            <a:ext cx="5550197" cy="45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7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/>
          <p:nvPr/>
        </p:nvSpPr>
        <p:spPr>
          <a:xfrm>
            <a:off x="1405000" y="1978702"/>
            <a:ext cx="6839589" cy="73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</a:rPr>
              <a:t>Thank you for your time and attention 🙂</a:t>
            </a:r>
            <a:endParaRPr sz="2800" b="1" dirty="0">
              <a:solidFill>
                <a:schemeClr val="dk1"/>
              </a:solidFill>
            </a:endParaRPr>
          </a:p>
        </p:txBody>
      </p:sp>
      <p:sp>
        <p:nvSpPr>
          <p:cNvPr id="398" name="Google Shape;398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47990-87D0-A8D1-19A8-58B206ED9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69CC7-85D0-C8BB-9333-4ED8983BA5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8085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convex optimization 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50" y="1066275"/>
            <a:ext cx="7970798" cy="17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450" y="2895525"/>
            <a:ext cx="3347336" cy="18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9725" y="2740950"/>
            <a:ext cx="1605901" cy="231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Convex Optimization References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150" y="1145200"/>
            <a:ext cx="2089800" cy="328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750" y="1145200"/>
            <a:ext cx="2089800" cy="334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problem in standard form 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0" y="2555275"/>
            <a:ext cx="6941075" cy="15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825" y="1099775"/>
            <a:ext cx="4838773" cy="12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Standard form convex optimization problem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075" y="1008525"/>
            <a:ext cx="4458470" cy="13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25" y="2463025"/>
            <a:ext cx="7303225" cy="11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7724" y="3613950"/>
            <a:ext cx="1685276" cy="15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6874E0-28E2-FA83-AE7F-2BB8F1A108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3C97D-97F7-DADD-2157-9F4CF261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&amp; Problem</a:t>
            </a:r>
            <a:br>
              <a:rPr lang="en-US" b="0" i="0" dirty="0">
                <a:solidFill>
                  <a:srgbClr val="29261B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720C3-D6DB-A7AB-B2C5-D63531DFA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0" i="0" dirty="0">
                <a:solidFill>
                  <a:srgbClr val="29261B"/>
                </a:solidFill>
                <a:effectLst/>
                <a:latin typeface="-apple-system"/>
              </a:rPr>
              <a:t>Brief background on VPPs and EVs</a:t>
            </a:r>
          </a:p>
          <a:p>
            <a:pPr marL="114300" indent="0">
              <a:buNone/>
            </a:pPr>
            <a:endParaRPr lang="en-US" dirty="0">
              <a:solidFill>
                <a:srgbClr val="29261B"/>
              </a:solidFill>
              <a:latin typeface="-apple-system"/>
            </a:endParaRPr>
          </a:p>
          <a:p>
            <a:endParaRPr lang="en-US" b="0" i="0" dirty="0">
              <a:solidFill>
                <a:srgbClr val="29261B"/>
              </a:solidFill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29261B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endParaRPr lang="en-US" b="0" i="0" dirty="0">
              <a:solidFill>
                <a:srgbClr val="29261B"/>
              </a:solidFill>
              <a:effectLst/>
              <a:latin typeface="-apple-system"/>
            </a:endParaRPr>
          </a:p>
          <a:p>
            <a:pPr marL="114300" indent="0">
              <a:buNone/>
            </a:pPr>
            <a:r>
              <a:rPr lang="en-US" b="0" i="0" dirty="0">
                <a:solidFill>
                  <a:srgbClr val="29261B"/>
                </a:solidFill>
                <a:effectLst/>
                <a:latin typeface="-apple-system"/>
              </a:rPr>
              <a:t>Challenges in optimal control of VPPs</a:t>
            </a:r>
            <a:br>
              <a:rPr lang="en-US" b="0" i="0" dirty="0">
                <a:solidFill>
                  <a:srgbClr val="29261B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DD420-C116-C40E-ABAB-BCB9DBC0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467" y="1058133"/>
            <a:ext cx="3211285" cy="2485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508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Equivalent Convex Problems 1</a:t>
            </a:r>
            <a:endParaRPr dirty="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25" y="1012875"/>
            <a:ext cx="7076822" cy="393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Equivalent Convex Problems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50" y="1061975"/>
            <a:ext cx="7398448" cy="31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Equivalent Convex Problems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00" y="1061600"/>
            <a:ext cx="7412748" cy="30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Equivalent Convex Problems 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25" y="1220575"/>
            <a:ext cx="7626375" cy="21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Equivalent Convex Problems 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50" y="1043800"/>
            <a:ext cx="6861753" cy="393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 Programming Vs Convex Optimization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850" y="1473502"/>
            <a:ext cx="5541600" cy="253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Feasibility problem 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75" y="1066175"/>
            <a:ext cx="6608801" cy="25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25" y="3789625"/>
            <a:ext cx="6666451" cy="9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Program </a:t>
            </a:r>
            <a:r>
              <a:rPr lang="en" sz="1750">
                <a:solidFill>
                  <a:srgbClr val="FF9B4F"/>
                </a:solidFill>
              </a:rPr>
              <a:t>(Theory of systems of linear inequalities)</a:t>
            </a:r>
            <a:r>
              <a:rPr lang="en"/>
              <a:t> 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550" y="1004474"/>
            <a:ext cx="2464160" cy="10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50" y="2101600"/>
            <a:ext cx="6347523" cy="7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874" y="2894625"/>
            <a:ext cx="3046124" cy="20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0000" y="2935912"/>
            <a:ext cx="1944850" cy="19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LP Scenarios 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163" y="938750"/>
            <a:ext cx="2923401" cy="194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38" y="954578"/>
            <a:ext cx="2923398" cy="191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50" y="2921475"/>
            <a:ext cx="2976375" cy="2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9675" y="2994131"/>
            <a:ext cx="2976376" cy="193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LP (Example2)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1055325"/>
            <a:ext cx="8192124" cy="9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50" y="2025325"/>
            <a:ext cx="8262726" cy="12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50" y="3353775"/>
            <a:ext cx="7343500" cy="15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Markov decision process</a:t>
            </a:r>
            <a:endParaRPr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9C0B-ABBA-3069-C828-50C68DB04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8"/>
          <a:stretch/>
        </p:blipFill>
        <p:spPr>
          <a:xfrm>
            <a:off x="5047720" y="1001072"/>
            <a:ext cx="4023049" cy="15110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A7E978-1ACC-D200-FFA4-3AF563E140EF}"/>
                  </a:ext>
                </a:extLst>
              </p:cNvPr>
              <p:cNvSpPr txBox="1"/>
              <p:nvPr/>
            </p:nvSpPr>
            <p:spPr>
              <a:xfrm>
                <a:off x="0" y="1234988"/>
                <a:ext cx="7903535" cy="5333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Agent : Controller of the VPP</a:t>
                </a:r>
              </a:p>
              <a:p>
                <a:endParaRPr lang="fa-IR" dirty="0"/>
              </a:p>
              <a:p>
                <a:endParaRPr lang="fa-IR" dirty="0"/>
              </a:p>
              <a:p>
                <a:r>
                  <a:rPr lang="en-US" dirty="0"/>
                  <a:t>State 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𝑬𝑽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𝑷𝒐𝒘𝒆𝒓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𝑟𝑒𝑓𝑒𝑟𝑠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𝐸𝑉𝑠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𝑜𝑏𝑡𝑎𝑖𝑛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𝑐𝑜𝑛𝑠𝑢𝑚𝑒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𝑻𝒐𝒕𝒂𝒍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𝑳𝒐𝒂𝒅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𝑠𝑢𝑏𝑚𝑖𝑡𝑠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𝑑𝑒𝑚𝑎𝑛𝑑𝑠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𝑡𝑖𝑚𝑒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𝑨𝒗𝒂𝒊𝒍𝒂𝒃𝒍𝒆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𝑬𝒏𝒆𝒓𝒈𝒚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𝑟𝑒𝑓𝑒𝑟𝑠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𝑟𝑒𝑚𝑎𝑖𝑛𝑖𝑛𝑔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𝑒𝑛𝑒𝑟𝑔𝑦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𝑒𝑎𝑐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𝑐𝑜𝑛𝑛𝑒𝑐𝑡𝑒𝑑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𝑎𝑟𝑔𝑖𝑛𝑔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𝑝𝑖𝑙𝑒𝑠</m:t>
                            </m:r>
                          </m:e>
                        </m:eqArr>
                      </m:e>
                    </m:d>
                  </m:oMath>
                </a14:m>
                <a:endParaRPr lang="fa-IR" dirty="0"/>
              </a:p>
              <a:p>
                <a:endParaRPr lang="fa-IR" dirty="0"/>
              </a:p>
              <a:p>
                <a:endParaRPr lang="fa-IR" dirty="0"/>
              </a:p>
              <a:p>
                <a:r>
                  <a:rPr lang="en-US" dirty="0"/>
                  <a:t>Action Space : 3n which n is number of Charging piles.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𝑎𝑟𝑔𝑖𝑛𝑔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𝐸𝑉𝑠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𝐷𝑖𝑠𝑐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𝑎𝑟𝑔𝑖𝑛𝑔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𝐸𝑉𝑠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𝐼𝐷𝐿𝐸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EVs with below 10%</a:t>
                </a:r>
                <a:r>
                  <a:rPr lang="fa-IR" dirty="0"/>
                  <a:t> </a:t>
                </a:r>
                <a:r>
                  <a:rPr lang="en-US" dirty="0"/>
                  <a:t>SOC can not discharge or idling.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EV below 20% SOC cannot perform discharging</a:t>
                </a:r>
              </a:p>
              <a:p>
                <a:pPr algn="l"/>
                <a:r>
                  <a:rPr lang="en-US" dirty="0"/>
                  <a:t> </a:t>
                </a:r>
                <a:endParaRPr lang="fa-I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a-IR" dirty="0"/>
              </a:p>
              <a:p>
                <a:endParaRPr lang="fa-IR" dirty="0"/>
              </a:p>
              <a:p>
                <a:endParaRPr lang="fa-IR" dirty="0"/>
              </a:p>
              <a:p>
                <a:endParaRPr lang="fa-IR" dirty="0"/>
              </a:p>
              <a:p>
                <a:endParaRPr lang="fa-IR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A7E978-1ACC-D200-FFA4-3AF563E14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4988"/>
                <a:ext cx="7903535" cy="5333511"/>
              </a:xfrm>
              <a:prstGeom prst="rect">
                <a:avLst/>
              </a:prstGeom>
              <a:blipFill>
                <a:blip r:embed="rId4"/>
                <a:stretch>
                  <a:fillRect l="-231" t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Convex Set Approximation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800" y="1213175"/>
            <a:ext cx="4851351" cy="377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Quadratic Program (QP)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00" y="1030151"/>
            <a:ext cx="3087051" cy="8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75" y="1816275"/>
            <a:ext cx="5516000" cy="8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3848" y="2657000"/>
            <a:ext cx="3102402" cy="23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Quadratic Function</a:t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00" y="1335274"/>
            <a:ext cx="7144674" cy="25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QP (Examples)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 txBox="1"/>
          <p:nvPr/>
        </p:nvSpPr>
        <p:spPr>
          <a:xfrm>
            <a:off x="191175" y="1178225"/>
            <a:ext cx="2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9B4F"/>
              </a:buClr>
              <a:buSzPts val="2100"/>
              <a:buChar char="●"/>
            </a:pPr>
            <a:r>
              <a:rPr lang="en" sz="2100" dirty="0">
                <a:solidFill>
                  <a:srgbClr val="FF9B4F"/>
                </a:solidFill>
              </a:rPr>
              <a:t>Least Square </a:t>
            </a:r>
            <a:endParaRPr sz="2100" dirty="0">
              <a:solidFill>
                <a:srgbClr val="FF9B4F"/>
              </a:solidFill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249" y="1371650"/>
            <a:ext cx="2232149" cy="4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200" y="1709900"/>
            <a:ext cx="4855818" cy="78851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/>
        </p:nvSpPr>
        <p:spPr>
          <a:xfrm>
            <a:off x="191175" y="2592200"/>
            <a:ext cx="533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9B4F"/>
              </a:buClr>
              <a:buSzPts val="2100"/>
              <a:buChar char="●"/>
            </a:pPr>
            <a:r>
              <a:rPr lang="en" sz="2100" dirty="0">
                <a:solidFill>
                  <a:srgbClr val="FF9B4F"/>
                </a:solidFill>
              </a:rPr>
              <a:t>(Linearly) Constrained Least Square </a:t>
            </a:r>
            <a:endParaRPr sz="2100" dirty="0">
              <a:solidFill>
                <a:srgbClr val="FF9B4F"/>
              </a:solidFill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687" y="2650837"/>
            <a:ext cx="2129274" cy="65852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191175" y="3705625"/>
            <a:ext cx="533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9B4F"/>
              </a:buClr>
              <a:buSzPts val="2100"/>
              <a:buChar char="●"/>
            </a:pPr>
            <a:r>
              <a:rPr lang="en" sz="2100">
                <a:solidFill>
                  <a:srgbClr val="FF9B4F"/>
                </a:solidFill>
              </a:rPr>
              <a:t>Least norm (Special case of CLS)</a:t>
            </a:r>
            <a:endParaRPr sz="2100">
              <a:solidFill>
                <a:srgbClr val="FF9B4F"/>
              </a:solidFill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1276" y="3874716"/>
            <a:ext cx="180209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36" grpId="0"/>
      <p:bldP spid="2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45" name="Google Shape;245;p36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Piecewise-polynomial fitting (QP Example)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5" y="1167925"/>
            <a:ext cx="5006868" cy="14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25" y="2665675"/>
            <a:ext cx="5040314" cy="206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Piecewise-polynomial fitting (QP Example)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75" y="997100"/>
            <a:ext cx="4494114" cy="39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5362525" y="1367125"/>
            <a:ext cx="3841500" cy="738900"/>
          </a:xfrm>
          <a:prstGeom prst="rect">
            <a:avLst/>
          </a:prstGeom>
          <a:noFill/>
          <a:ln>
            <a:noFill/>
          </a:ln>
          <a:effectLst>
            <a:outerShdw blurRad="85725" dist="19050" dir="5820000" algn="bl" rotWithShape="0">
              <a:srgbClr val="980000">
                <a:alpha val="64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434343"/>
                </a:solidFill>
              </a:rPr>
              <a:t>“To kill mosquitoes you don't need Atomic Bomb.”</a:t>
            </a:r>
            <a:endParaRPr sz="1800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Piecewise-polynomial fitting (QP Example)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25" y="1170551"/>
            <a:ext cx="6697449" cy="13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25" y="2840050"/>
            <a:ext cx="6081126" cy="18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220"/>
              <a:t>Quadratically Constrained Quadratic Program (QCQP)</a:t>
            </a:r>
            <a:endParaRPr sz="22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20"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075" y="1349025"/>
            <a:ext cx="5699799" cy="10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25" y="2464678"/>
            <a:ext cx="6495750" cy="11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77" name="Google Shape;277;p40"/>
          <p:cNvSpPr txBox="1">
            <a:spLocks noGrp="1"/>
          </p:cNvSpPr>
          <p:nvPr>
            <p:ph type="title"/>
          </p:nvPr>
        </p:nvSpPr>
        <p:spPr>
          <a:xfrm>
            <a:off x="528400" y="30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 Set</a:t>
            </a:r>
            <a:endParaRPr/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50" y="1309225"/>
            <a:ext cx="6943977" cy="217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650" y="2993597"/>
            <a:ext cx="1340475" cy="11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850" y="1597302"/>
            <a:ext cx="1340474" cy="124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Cone Set (Question!)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20"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525" y="1107075"/>
            <a:ext cx="5128624" cy="336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9730E-6077-028E-EC1D-C63838818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D2CAC1-9641-3D46-CE19-758515DB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2087B-D2D3-5E37-2483-3DDDEA265826}"/>
              </a:ext>
            </a:extLst>
          </p:cNvPr>
          <p:cNvSpPr txBox="1"/>
          <p:nvPr/>
        </p:nvSpPr>
        <p:spPr>
          <a:xfrm>
            <a:off x="63796" y="1114486"/>
            <a:ext cx="790353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Function : Controller of the VPP</a:t>
            </a:r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r>
              <a:rPr lang="en-US" sz="1800" b="1" i="1" u="none" strike="noStrike" baseline="0" dirty="0">
                <a:latin typeface="CharisSIL-Italic"/>
              </a:rPr>
              <a:t>Robustness</a:t>
            </a:r>
            <a:r>
              <a:rPr lang="en-US" sz="1800" b="0" i="1" u="none" strike="noStrike" baseline="0" dirty="0">
                <a:latin typeface="CharisSIL-Italic"/>
              </a:rPr>
              <a:t>:</a:t>
            </a:r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0C656-FBB5-E26B-9AE8-ED864A0F5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4"/>
          <a:stretch/>
        </p:blipFill>
        <p:spPr>
          <a:xfrm>
            <a:off x="63796" y="1455217"/>
            <a:ext cx="5831555" cy="15856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F9C66-6D26-07CE-EB3D-35DEF4CD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763" y="2808314"/>
            <a:ext cx="3174602" cy="2334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7EE749-C579-1A79-72AA-44CDC6DD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205" y="3544440"/>
            <a:ext cx="2785729" cy="509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988C13-0B4F-7E75-34FF-706CC8F65B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65" t="20834" r="8164" b="8687"/>
          <a:stretch/>
        </p:blipFill>
        <p:spPr>
          <a:xfrm>
            <a:off x="3395482" y="3525522"/>
            <a:ext cx="2598735" cy="50984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7B6EA3-01BE-635B-EB81-889E8698082B}"/>
              </a:ext>
            </a:extLst>
          </p:cNvPr>
          <p:cNvCxnSpPr/>
          <p:nvPr/>
        </p:nvCxnSpPr>
        <p:spPr>
          <a:xfrm>
            <a:off x="2593813" y="3700131"/>
            <a:ext cx="6270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800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Convex Cone Set </a:t>
            </a:r>
            <a:endParaRPr sz="2820"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3075"/>
            <a:ext cx="8839200" cy="596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960700"/>
            <a:ext cx="6341101" cy="13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4368" y="3053675"/>
            <a:ext cx="3240908" cy="200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Norm Cones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20"/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88" y="1033914"/>
            <a:ext cx="370039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/>
        </p:nvSpPr>
        <p:spPr>
          <a:xfrm>
            <a:off x="171125" y="4058750"/>
            <a:ext cx="5401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171125" y="4112800"/>
            <a:ext cx="5401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 the Euclidean norm this is a Second-order Cone.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600" y="1559164"/>
            <a:ext cx="3275176" cy="227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850" y="2541286"/>
            <a:ext cx="3183381" cy="47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Second Order Cone Program (SOCP)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20"/>
          </a:p>
        </p:txBody>
      </p:sp>
      <p:sp>
        <p:nvSpPr>
          <p:cNvPr id="314" name="Google Shape;314;p44"/>
          <p:cNvSpPr txBox="1"/>
          <p:nvPr/>
        </p:nvSpPr>
        <p:spPr>
          <a:xfrm>
            <a:off x="171125" y="4058750"/>
            <a:ext cx="5401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425" y="1089824"/>
            <a:ext cx="5859450" cy="10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25" y="2176625"/>
            <a:ext cx="2391299" cy="3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50" y="2541537"/>
            <a:ext cx="6586948" cy="10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150" y="3756175"/>
            <a:ext cx="6632584" cy="10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Robust Linear Programming </a:t>
            </a:r>
            <a:endParaRPr sz="2820"/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6150"/>
            <a:ext cx="8520601" cy="185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40" name="Google Shape;340;p47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Robust Linear Programming </a:t>
            </a:r>
            <a:endParaRPr sz="2820"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00" y="1051575"/>
            <a:ext cx="7217752" cy="3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25" y="1608350"/>
            <a:ext cx="6382649" cy="1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325" y="3163525"/>
            <a:ext cx="6707673" cy="14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 Linear Programming as a SOCP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00" y="1001049"/>
            <a:ext cx="4673813" cy="4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100" y="2495550"/>
            <a:ext cx="5541775" cy="6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25" y="1367875"/>
            <a:ext cx="6420133" cy="12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350" y="3407925"/>
            <a:ext cx="6642399" cy="13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 Linear Programming as a SOCP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50" y="958275"/>
            <a:ext cx="420398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350" y="2503513"/>
            <a:ext cx="5460483" cy="78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25" y="1459800"/>
            <a:ext cx="6598141" cy="11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225" y="3576800"/>
            <a:ext cx="6034202" cy="11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6350" y="4688749"/>
            <a:ext cx="4956249" cy="3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Convex Optimization Hierarchy</a:t>
            </a:r>
            <a:endParaRPr/>
          </a:p>
        </p:txBody>
      </p:sp>
      <p:pic>
        <p:nvPicPr>
          <p:cNvPr id="376" name="Google Shape;3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75" y="1078600"/>
            <a:ext cx="6493940" cy="39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Time!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5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500550" y="3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DCD4F-42CB-1D0D-4D73-A31B2C14BEC4}"/>
              </a:ext>
            </a:extLst>
          </p:cNvPr>
          <p:cNvSpPr txBox="1"/>
          <p:nvPr/>
        </p:nvSpPr>
        <p:spPr>
          <a:xfrm>
            <a:off x="56707" y="1049079"/>
            <a:ext cx="89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1" u="none" strike="noStrike" baseline="0" dirty="0">
                <a:latin typeface="CharisSIL-Italic"/>
              </a:rPr>
              <a:t>Policy-based deep reinforcement learning 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28494C-0DEC-FF7B-214C-513459A9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1418411"/>
            <a:ext cx="459105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1132A6-29E6-9D9A-3DEB-38418932D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270" y="1504136"/>
            <a:ext cx="2266950" cy="4857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C434D1-13B2-FDD0-ED14-73055F169834}"/>
              </a:ext>
            </a:extLst>
          </p:cNvPr>
          <p:cNvCxnSpPr>
            <a:cxnSpLocks/>
          </p:cNvCxnSpPr>
          <p:nvPr/>
        </p:nvCxnSpPr>
        <p:spPr>
          <a:xfrm>
            <a:off x="4316818" y="1704161"/>
            <a:ext cx="16254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66E2C2-C4B1-04E6-1AEE-D6530C6D5E4D}"/>
              </a:ext>
            </a:extLst>
          </p:cNvPr>
          <p:cNvSpPr txBox="1"/>
          <p:nvPr/>
        </p:nvSpPr>
        <p:spPr>
          <a:xfrm>
            <a:off x="127591" y="2083981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1" u="none" strike="noStrike" baseline="0" dirty="0">
                <a:latin typeface="CharisSIL-Italic"/>
              </a:rPr>
              <a:t>Federated deep reinforcement learning :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CC3FC2-6D78-C47C-E632-08E969FC6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15175"/>
            <a:ext cx="3505200" cy="676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24A350-D808-50A2-289D-79DFBA0FF4AC}"/>
              </a:ext>
            </a:extLst>
          </p:cNvPr>
          <p:cNvSpPr txBox="1"/>
          <p:nvPr/>
        </p:nvSpPr>
        <p:spPr>
          <a:xfrm>
            <a:off x="127591" y="2877134"/>
            <a:ext cx="67986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harisSIL"/>
              </a:rPr>
              <a:t>*FDRL combines the benefits of distributed policy learning and privacy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preservation by allowing clients to learn from their own data while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keeping it private. Additionally, FDRL can improve data efficiency by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allowing multiple clients to learn from their local data and share their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knowledge with the global model.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136C4-0B10-7B44-D0D6-87E24DC9A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0B1EC-2E36-7668-F514-AB6C3B8A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(</a:t>
            </a:r>
            <a:r>
              <a:rPr lang="en-US" sz="1800" b="0" i="1" u="none" strike="noStrike" baseline="0" dirty="0">
                <a:latin typeface="CharisSIL-Italic"/>
              </a:rPr>
              <a:t>SGD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640C1-9F0C-5002-77C8-26B08D58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4" y="1024380"/>
            <a:ext cx="2066925" cy="542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30F90-681E-C05B-EB22-6877C633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30" y="1011636"/>
            <a:ext cx="2847975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F3456C-7C20-CC0A-75F3-6C9050A0D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283" y="1024380"/>
            <a:ext cx="1828800" cy="590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E28965-F3DE-9070-042F-36A53C9B5B66}"/>
              </a:ext>
            </a:extLst>
          </p:cNvPr>
          <p:cNvSpPr txBox="1"/>
          <p:nvPr/>
        </p:nvSpPr>
        <p:spPr>
          <a:xfrm>
            <a:off x="63795" y="1724316"/>
            <a:ext cx="7390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1" u="none" strike="noStrike" baseline="0" dirty="0">
                <a:latin typeface="CharisSIL-Italic"/>
              </a:rPr>
              <a:t>Stochastic variance reduced gradient : solve </a:t>
            </a:r>
            <a:r>
              <a:rPr lang="en-US" sz="1800" b="0" i="0" u="none" strike="noStrike" baseline="0" dirty="0">
                <a:latin typeface="CharisSIL"/>
              </a:rPr>
              <a:t>slow convergence rates problem</a:t>
            </a:r>
          </a:p>
          <a:p>
            <a:endParaRPr lang="en-US" sz="1800" b="0" i="0" u="none" strike="noStrike" baseline="0" dirty="0">
              <a:latin typeface="CharisSIL"/>
            </a:endParaRP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At each iteration, SVRG computes the full gradient of the objective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function using the entire training dataset.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6E994F-70E7-930D-A73E-382471F06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615" y="2743199"/>
            <a:ext cx="4322136" cy="22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5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136C4-0B10-7B44-D0D6-87E24DC9A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0B1EC-2E36-7668-F514-AB6C3B8A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(</a:t>
            </a:r>
            <a:r>
              <a:rPr lang="en-US" sz="1800" b="0" i="1" u="none" strike="noStrike" baseline="0" dirty="0">
                <a:latin typeface="CharisSIL-Italic"/>
              </a:rPr>
              <a:t>SGD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640C1-9F0C-5002-77C8-26B08D58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4" y="1024380"/>
            <a:ext cx="2066925" cy="542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30F90-681E-C05B-EB22-6877C633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30" y="1011636"/>
            <a:ext cx="2847975" cy="590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F3456C-7C20-CC0A-75F3-6C9050A0D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283" y="1024380"/>
            <a:ext cx="1828800" cy="590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E28965-F3DE-9070-042F-36A53C9B5B66}"/>
              </a:ext>
            </a:extLst>
          </p:cNvPr>
          <p:cNvSpPr txBox="1"/>
          <p:nvPr/>
        </p:nvSpPr>
        <p:spPr>
          <a:xfrm>
            <a:off x="63795" y="1724316"/>
            <a:ext cx="7505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i="1" u="none" strike="noStrike" baseline="0" dirty="0">
                <a:latin typeface="CharisSIL-Italic"/>
              </a:rPr>
              <a:t>Stochastically controlled stochastic gradient : </a:t>
            </a:r>
            <a:r>
              <a:rPr lang="en-US" sz="1800" b="0" i="0" u="none" strike="noStrike" baseline="0" dirty="0">
                <a:latin typeface="CharisSIL"/>
              </a:rPr>
              <a:t>aims to improve the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Convergence.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SCSG maintains a history of previous gradients and their corresponding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499BF-CB01-EBEF-FAAA-EEAD43D7E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87" y="3037179"/>
            <a:ext cx="4678216" cy="2019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99D8FC-8FD5-A9DF-8A27-E1922BD33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0" y="3037179"/>
            <a:ext cx="2495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5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136C4-0B10-7B44-D0D6-87E24DC9A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0B1EC-2E36-7668-F514-AB6C3B8A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(</a:t>
            </a:r>
            <a:r>
              <a:rPr lang="en-US" sz="1800" b="0" i="1" u="none" strike="noStrike" baseline="0" dirty="0">
                <a:latin typeface="CharisSIL-Italic"/>
              </a:rPr>
              <a:t>Robust gradient filter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51D91A-9993-1B2F-2427-BD152339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09" y="1041675"/>
            <a:ext cx="2276475" cy="647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730168-63D1-6D34-AA56-D44485A1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74" y="3051068"/>
            <a:ext cx="2009775" cy="695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41B81B-12BA-7194-437C-2D83AA286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87" y="1828800"/>
            <a:ext cx="1628775" cy="742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5D3B9D-4266-A634-E3E0-E1A2EC161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84" y="2200275"/>
            <a:ext cx="3028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136C4-0B10-7B44-D0D6-87E24DC9A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0B1EC-2E36-7668-F514-AB6C3B8A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(</a:t>
            </a:r>
            <a:r>
              <a:rPr lang="en-US" sz="1800" b="0" i="1" u="none" strike="noStrike" baseline="0" dirty="0">
                <a:latin typeface="CharisSIL-Italic"/>
              </a:rPr>
              <a:t>Robustness modeling and settings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0628A-3244-F5B4-2D86-58A805B6872D}"/>
              </a:ext>
            </a:extLst>
          </p:cNvPr>
          <p:cNvSpPr txBox="1"/>
          <p:nvPr/>
        </p:nvSpPr>
        <p:spPr>
          <a:xfrm>
            <a:off x="163032" y="971107"/>
            <a:ext cx="85206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harisSIL"/>
              </a:rPr>
              <a:t>Random Noise Disturbance (ND): comes from communication noises, uniform distribution, potentially causing the model to converge to different solutions or influencing the speed of convergence.</a:t>
            </a:r>
          </a:p>
          <a:p>
            <a:pPr algn="l"/>
            <a:endParaRPr lang="en-US" sz="1800" b="0" i="0" u="none" strike="noStrike" baseline="0" dirty="0">
              <a:latin typeface="CharisSIL"/>
            </a:endParaRP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Stochastic Action Disturbance (AD): This disturbance mimics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scenarios like system failures or hardware faults that could lead to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unpredicted actions. a random action in a uniformly from the action space.</a:t>
            </a:r>
          </a:p>
          <a:p>
            <a:pPr algn="l"/>
            <a:endParaRPr lang="en-US" sz="1800" dirty="0">
              <a:latin typeface="CharisSIL"/>
            </a:endParaRPr>
          </a:p>
          <a:p>
            <a:pPr algn="l"/>
            <a:endParaRPr lang="en-US" sz="1800" dirty="0">
              <a:latin typeface="CharisSIL"/>
            </a:endParaRP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Inverting Sign Disturbance (SD): This disturbance represents potential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cyber-attacks where the attacker might manipulate the gradient</a:t>
            </a:r>
          </a:p>
          <a:p>
            <a:pPr algn="l"/>
            <a:r>
              <a:rPr lang="en-US" sz="1800" b="0" i="0" u="none" strike="noStrike" baseline="0" dirty="0">
                <a:latin typeface="CharisSIL"/>
              </a:rPr>
              <a:t>information to mislead the learning process.</a:t>
            </a:r>
            <a:endParaRPr lang="en-US" sz="1800" dirty="0">
              <a:latin typeface="CharisSIL"/>
            </a:endParaRPr>
          </a:p>
          <a:p>
            <a:pPr algn="l"/>
            <a:endParaRPr lang="en-US" sz="1800" dirty="0">
              <a:latin typeface="CharisSIL"/>
            </a:endParaRPr>
          </a:p>
          <a:p>
            <a:pPr algn="l"/>
            <a:endParaRPr lang="en-US" sz="1800" dirty="0">
              <a:latin typeface="CharisSIL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538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9C51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797</Words>
  <Application>Microsoft Office PowerPoint</Application>
  <PresentationFormat>On-screen Show (16:9)</PresentationFormat>
  <Paragraphs>187</Paragraphs>
  <Slides>48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CharisSIL</vt:lpstr>
      <vt:lpstr>Cambria Math</vt:lpstr>
      <vt:lpstr>CharisSIL-Italic</vt:lpstr>
      <vt:lpstr>Roboto</vt:lpstr>
      <vt:lpstr>Arial</vt:lpstr>
      <vt:lpstr>-apple-system</vt:lpstr>
      <vt:lpstr>Simple Light</vt:lpstr>
      <vt:lpstr>PowerPoint Presentation</vt:lpstr>
      <vt:lpstr>Introduction &amp; Problem </vt:lpstr>
      <vt:lpstr>Markov decision process</vt:lpstr>
      <vt:lpstr>Markov decision process</vt:lpstr>
      <vt:lpstr>Methods</vt:lpstr>
      <vt:lpstr>Methods (SGD)</vt:lpstr>
      <vt:lpstr>Methods (SGD)</vt:lpstr>
      <vt:lpstr>Methods (Robust gradient filter)</vt:lpstr>
      <vt:lpstr>Methods (Robustness modeling and settings)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history of convex optimization </vt:lpstr>
      <vt:lpstr>Best Convex Optimization References</vt:lpstr>
      <vt:lpstr>Optimization problem in standard form </vt:lpstr>
      <vt:lpstr>Standard form convex optimization problem  </vt:lpstr>
      <vt:lpstr>Equivalent Convex Problems 1</vt:lpstr>
      <vt:lpstr>Equivalent Convex Problems 2 </vt:lpstr>
      <vt:lpstr>Equivalent Convex Problems 3 </vt:lpstr>
      <vt:lpstr>Equivalent Convex Problems 4 </vt:lpstr>
      <vt:lpstr>Equivalent Convex Problems 5 </vt:lpstr>
      <vt:lpstr>Nonlinear Programming Vs Convex Optimization</vt:lpstr>
      <vt:lpstr>Feasibility problem </vt:lpstr>
      <vt:lpstr>Linear Program (Theory of systems of linear inequalities) </vt:lpstr>
      <vt:lpstr>LP Scenarios </vt:lpstr>
      <vt:lpstr>LP (Example2)</vt:lpstr>
      <vt:lpstr>Convex Set Approximation</vt:lpstr>
      <vt:lpstr>Quadratic Program (QP) </vt:lpstr>
      <vt:lpstr>Quadratic Function</vt:lpstr>
      <vt:lpstr>QP (Examples) </vt:lpstr>
      <vt:lpstr>Piecewise-polynomial fitting (QP Example)</vt:lpstr>
      <vt:lpstr>Piecewise-polynomial fitting (QP Example)</vt:lpstr>
      <vt:lpstr>Piecewise-polynomial fitting (QP Example) </vt:lpstr>
      <vt:lpstr>Quadratically Constrained Quadratic Program (QCQP) </vt:lpstr>
      <vt:lpstr>Cone Set</vt:lpstr>
      <vt:lpstr>Cone Set (Question!) </vt:lpstr>
      <vt:lpstr>Convex Cone Set </vt:lpstr>
      <vt:lpstr>Norm Cones </vt:lpstr>
      <vt:lpstr>Second Order Cone Program (SOCP) </vt:lpstr>
      <vt:lpstr>Robust Linear Programming </vt:lpstr>
      <vt:lpstr>Robust Linear Programming </vt:lpstr>
      <vt:lpstr>Robust Linear Programming as a SOCP   </vt:lpstr>
      <vt:lpstr>Robust Linear Programming as a SOCP   </vt:lpstr>
      <vt:lpstr>Convex Optimization Hierarchy</vt:lpstr>
      <vt:lpstr>Question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</dc:creator>
  <cp:lastModifiedBy>mohammad mashreghi</cp:lastModifiedBy>
  <cp:revision>11</cp:revision>
  <dcterms:modified xsi:type="dcterms:W3CDTF">2024-01-16T07:55:41Z</dcterms:modified>
</cp:coreProperties>
</file>